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0" r:id="rId5"/>
    <p:sldId id="259" r:id="rId6"/>
    <p:sldId id="269" r:id="rId7"/>
    <p:sldId id="260" r:id="rId8"/>
    <p:sldId id="261" r:id="rId9"/>
    <p:sldId id="262" r:id="rId10"/>
    <p:sldId id="263" r:id="rId11"/>
    <p:sldId id="264"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0875" autoAdjust="0"/>
    <p:restoredTop sz="86400" autoAdjust="0"/>
  </p:normalViewPr>
  <p:slideViewPr>
    <p:cSldViewPr>
      <p:cViewPr varScale="1">
        <p:scale>
          <a:sx n="129" d="100"/>
          <a:sy n="129" d="100"/>
        </p:scale>
        <p:origin x="-78" y="-210"/>
      </p:cViewPr>
      <p:guideLst>
        <p:guide orient="horz" pos="2160"/>
        <p:guide pos="2880"/>
      </p:guideLst>
    </p:cSldViewPr>
  </p:slideViewPr>
  <p:outlineViewPr>
    <p:cViewPr>
      <p:scale>
        <a:sx n="33" d="100"/>
        <a:sy n="33" d="100"/>
      </p:scale>
      <p:origin x="264" y="20682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09F1842-70A7-44D5-8A40-78871A1AF7AF}"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09F1842-70A7-44D5-8A40-78871A1AF7AF}"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09F1842-70A7-44D5-8A40-78871A1AF7A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9F1842-70A7-44D5-8A40-78871A1AF7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6BD1244-6882-43E4-B64D-B2A8555FA63C}" type="datetimeFigureOut">
              <a:rPr lang="en-US" smtClean="0"/>
              <a:pPr/>
              <a:t>3/27/2009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09F1842-70A7-44D5-8A40-78871A1AF7A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6BD1244-6882-43E4-B64D-B2A8555FA63C}" type="datetimeFigureOut">
              <a:rPr lang="en-US" smtClean="0"/>
              <a:pPr/>
              <a:t>3/27/2009</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09F1842-70A7-44D5-8A40-78871A1AF7A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MEDT 8461:  </a:t>
            </a:r>
            <a:br>
              <a:rPr lang="en-US" dirty="0" smtClean="0"/>
            </a:br>
            <a:r>
              <a:rPr lang="en-US" dirty="0" smtClean="0"/>
              <a:t>Project 1 - Interview</a:t>
            </a:r>
            <a:endParaRPr lang="en-US" dirty="0"/>
          </a:p>
        </p:txBody>
      </p:sp>
      <p:sp>
        <p:nvSpPr>
          <p:cNvPr id="3" name="Subtitle 2"/>
          <p:cNvSpPr>
            <a:spLocks noGrp="1"/>
          </p:cNvSpPr>
          <p:nvPr>
            <p:ph type="subTitle" idx="1"/>
          </p:nvPr>
        </p:nvSpPr>
        <p:spPr/>
        <p:txBody>
          <a:bodyPr/>
          <a:lstStyle/>
          <a:p>
            <a:r>
              <a:rPr lang="en-US" dirty="0" smtClean="0"/>
              <a:t>By: Canon Snow</a:t>
            </a:r>
            <a:endParaRPr lang="en-US" dirty="0"/>
          </a:p>
        </p:txBody>
      </p:sp>
      <p:pic>
        <p:nvPicPr>
          <p:cNvPr id="11266" name="Picture 2" descr="C:\Users\Canon\AppData\Local\Microsoft\Windows\Temporary Internet Files\Content.IE5\WJ60RU8Y\MCBD05902_0000[1].wmf"/>
          <p:cNvPicPr>
            <a:picLocks noChangeAspect="1" noChangeArrowheads="1"/>
          </p:cNvPicPr>
          <p:nvPr/>
        </p:nvPicPr>
        <p:blipFill>
          <a:blip r:embed="rId2"/>
          <a:srcRect/>
          <a:stretch>
            <a:fillRect/>
          </a:stretch>
        </p:blipFill>
        <p:spPr bwMode="auto">
          <a:xfrm>
            <a:off x="2774950" y="2408238"/>
            <a:ext cx="3854450" cy="3638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381000"/>
            <a:ext cx="5885688" cy="1143000"/>
          </a:xfrm>
        </p:spPr>
        <p:txBody>
          <a:bodyPr>
            <a:normAutofit fontScale="90000"/>
          </a:bodyPr>
          <a:lstStyle/>
          <a:p>
            <a:pPr algn="l"/>
            <a:r>
              <a:rPr lang="en-US" sz="2800" b="1" dirty="0" smtClean="0"/>
              <a:t>Question:  </a:t>
            </a:r>
            <a:r>
              <a:rPr lang="en-US" sz="2800" dirty="0" smtClean="0"/>
              <a:t>If you were king/queen,  what would you like to see in school classrooms?</a:t>
            </a:r>
            <a:endParaRPr lang="en-US" sz="2800" dirty="0"/>
          </a:p>
        </p:txBody>
      </p:sp>
      <p:sp>
        <p:nvSpPr>
          <p:cNvPr id="3" name="Content Placeholder 2"/>
          <p:cNvSpPr>
            <a:spLocks noGrp="1"/>
          </p:cNvSpPr>
          <p:nvPr>
            <p:ph idx="1"/>
          </p:nvPr>
        </p:nvSpPr>
        <p:spPr>
          <a:xfrm>
            <a:off x="2819400" y="2057400"/>
            <a:ext cx="5867400" cy="1600200"/>
          </a:xfrm>
        </p:spPr>
        <p:txBody>
          <a:bodyPr/>
          <a:lstStyle/>
          <a:p>
            <a:pPr>
              <a:buNone/>
            </a:pPr>
            <a:r>
              <a:rPr lang="en-US" dirty="0"/>
              <a:t> </a:t>
            </a:r>
            <a:r>
              <a:rPr lang="en-US" sz="2800" b="1" dirty="0" smtClean="0"/>
              <a:t>Answer:</a:t>
            </a:r>
            <a:r>
              <a:rPr lang="en-US" sz="2800" dirty="0" smtClean="0"/>
              <a:t>  Activboards </a:t>
            </a:r>
            <a:r>
              <a:rPr lang="en-US" sz="2800" dirty="0"/>
              <a:t>in classrooms, and handhelds for all </a:t>
            </a:r>
            <a:r>
              <a:rPr lang="en-US" sz="2800" dirty="0" smtClean="0"/>
              <a:t>students.</a:t>
            </a:r>
            <a:endParaRPr lang="en-US" sz="2800" dirty="0"/>
          </a:p>
        </p:txBody>
      </p:sp>
      <p:pic>
        <p:nvPicPr>
          <p:cNvPr id="8195" name="Picture 3" descr="C:\Users\Canon\AppData\Local\Microsoft\Windows\Temporary Internet Files\Content.IE5\81042MAK\MPj04331390000[1].jpg"/>
          <p:cNvPicPr>
            <a:picLocks noChangeAspect="1" noChangeArrowheads="1"/>
          </p:cNvPicPr>
          <p:nvPr/>
        </p:nvPicPr>
        <p:blipFill>
          <a:blip r:embed="rId2" cstate="print"/>
          <a:srcRect/>
          <a:stretch>
            <a:fillRect/>
          </a:stretch>
        </p:blipFill>
        <p:spPr bwMode="auto">
          <a:xfrm>
            <a:off x="3048000" y="3733800"/>
            <a:ext cx="3748448" cy="2209800"/>
          </a:xfrm>
          <a:prstGeom prst="rect">
            <a:avLst/>
          </a:prstGeom>
          <a:noFill/>
        </p:spPr>
      </p:pic>
      <p:pic>
        <p:nvPicPr>
          <p:cNvPr id="8196" name="Picture 4" descr="C:\Users\Canon\AppData\Local\Microsoft\Windows\Temporary Internet Files\Content.IE5\RQXKQMAG\MCj03787610000[1].wmf"/>
          <p:cNvPicPr>
            <a:picLocks noChangeAspect="1" noChangeArrowheads="1"/>
          </p:cNvPicPr>
          <p:nvPr/>
        </p:nvPicPr>
        <p:blipFill>
          <a:blip r:embed="rId3"/>
          <a:srcRect/>
          <a:stretch>
            <a:fillRect/>
          </a:stretch>
        </p:blipFill>
        <p:spPr bwMode="auto">
          <a:xfrm>
            <a:off x="990600" y="0"/>
            <a:ext cx="1825142" cy="1665122"/>
          </a:xfrm>
          <a:prstGeom prst="rect">
            <a:avLst/>
          </a:prstGeom>
          <a:noFill/>
        </p:spPr>
      </p:pic>
      <p:pic>
        <p:nvPicPr>
          <p:cNvPr id="8197" name="Picture 5" descr="C:\Users\Canon\AppData\Local\Microsoft\Windows\Temporary Internet Files\Content.IE5\KKRSLCSQ\MCj04339040000[1].png"/>
          <p:cNvPicPr>
            <a:picLocks noChangeAspect="1" noChangeArrowheads="1"/>
          </p:cNvPicPr>
          <p:nvPr/>
        </p:nvPicPr>
        <p:blipFill>
          <a:blip r:embed="rId4"/>
          <a:srcRect/>
          <a:stretch>
            <a:fillRect/>
          </a:stretch>
        </p:blipFill>
        <p:spPr bwMode="auto">
          <a:xfrm>
            <a:off x="7543800" y="4953000"/>
            <a:ext cx="1714500" cy="1714500"/>
          </a:xfrm>
          <a:prstGeom prst="rect">
            <a:avLst/>
          </a:prstGeom>
          <a:noFill/>
        </p:spPr>
      </p:pic>
      <p:pic>
        <p:nvPicPr>
          <p:cNvPr id="8198" name="Picture 6" descr="C:\Users\Canon\AppData\Local\Microsoft\Windows\Temporary Internet Files\Content.IE5\WJ60RU8Y\MCj04325960000[1].png"/>
          <p:cNvPicPr>
            <a:picLocks noChangeAspect="1" noChangeArrowheads="1"/>
          </p:cNvPicPr>
          <p:nvPr/>
        </p:nvPicPr>
        <p:blipFill>
          <a:blip r:embed="rId5"/>
          <a:srcRect/>
          <a:stretch>
            <a:fillRect/>
          </a:stretch>
        </p:blipFill>
        <p:spPr bwMode="auto">
          <a:xfrm>
            <a:off x="1066800" y="1905000"/>
            <a:ext cx="1828572" cy="182857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Canon\AppData\Local\Microsoft\Windows\Temporary Internet Files\Content.IE5\KKRSLCSQ\MPj04393440000[1].jpg"/>
          <p:cNvPicPr>
            <a:picLocks noChangeAspect="1" noChangeArrowheads="1"/>
          </p:cNvPicPr>
          <p:nvPr/>
        </p:nvPicPr>
        <p:blipFill>
          <a:blip r:embed="rId2" cstate="print"/>
          <a:srcRect/>
          <a:stretch>
            <a:fillRect/>
          </a:stretch>
        </p:blipFill>
        <p:spPr bwMode="auto">
          <a:xfrm>
            <a:off x="3124200" y="1600200"/>
            <a:ext cx="3200400" cy="3200400"/>
          </a:xfrm>
          <a:prstGeom prst="rect">
            <a:avLst/>
          </a:prstGeom>
          <a:noFill/>
        </p:spPr>
      </p:pic>
      <p:sp>
        <p:nvSpPr>
          <p:cNvPr id="2" name="Title 1"/>
          <p:cNvSpPr>
            <a:spLocks noGrp="1"/>
          </p:cNvSpPr>
          <p:nvPr>
            <p:ph type="title"/>
          </p:nvPr>
        </p:nvSpPr>
        <p:spPr>
          <a:xfrm>
            <a:off x="1066800" y="381000"/>
            <a:ext cx="5029200" cy="1676400"/>
          </a:xfrm>
        </p:spPr>
        <p:txBody>
          <a:bodyPr>
            <a:normAutofit fontScale="90000"/>
          </a:bodyPr>
          <a:lstStyle/>
          <a:p>
            <a:pPr algn="l"/>
            <a:r>
              <a:rPr lang="en-US" sz="2800" b="1" dirty="0" smtClean="0"/>
              <a:t>Question:</a:t>
            </a:r>
            <a:r>
              <a:rPr lang="en-US" sz="2800" dirty="0" smtClean="0"/>
              <a:t>  In your opinion is the Internet something to be shielded from or used more often?</a:t>
            </a:r>
            <a:endParaRPr lang="en-US" sz="2800" dirty="0"/>
          </a:p>
        </p:txBody>
      </p:sp>
      <p:sp>
        <p:nvSpPr>
          <p:cNvPr id="3" name="Content Placeholder 2"/>
          <p:cNvSpPr>
            <a:spLocks noGrp="1"/>
          </p:cNvSpPr>
          <p:nvPr>
            <p:ph idx="1"/>
          </p:nvPr>
        </p:nvSpPr>
        <p:spPr>
          <a:xfrm>
            <a:off x="3276600" y="4343400"/>
            <a:ext cx="5867400" cy="2514600"/>
          </a:xfrm>
        </p:spPr>
        <p:txBody>
          <a:bodyPr>
            <a:normAutofit lnSpcReduction="10000"/>
          </a:bodyPr>
          <a:lstStyle/>
          <a:p>
            <a:pPr>
              <a:buNone/>
            </a:pPr>
            <a:r>
              <a:rPr lang="en-US" dirty="0"/>
              <a:t> </a:t>
            </a:r>
            <a:r>
              <a:rPr lang="en-US" sz="2800" b="1" dirty="0" smtClean="0"/>
              <a:t>Answer:</a:t>
            </a:r>
            <a:r>
              <a:rPr lang="en-US" sz="2800" dirty="0" smtClean="0"/>
              <a:t>  I </a:t>
            </a:r>
            <a:r>
              <a:rPr lang="en-US" sz="2800" dirty="0"/>
              <a:t>think we need to be using the internet more, but we need to find a way to ensure both safety and reliability when using it as well as a way to shield out inappropriate material.</a:t>
            </a:r>
          </a:p>
        </p:txBody>
      </p:sp>
      <p:pic>
        <p:nvPicPr>
          <p:cNvPr id="10245" name="Picture 5" descr="C:\Users\Canon\AppData\Local\Microsoft\Windows\Temporary Internet Files\Content.IE5\KKRSLCSQ\MCj04315290000[1].png"/>
          <p:cNvPicPr>
            <a:picLocks noChangeAspect="1" noChangeArrowheads="1"/>
          </p:cNvPicPr>
          <p:nvPr/>
        </p:nvPicPr>
        <p:blipFill>
          <a:blip r:embed="rId3"/>
          <a:srcRect/>
          <a:stretch>
            <a:fillRect/>
          </a:stretch>
        </p:blipFill>
        <p:spPr bwMode="auto">
          <a:xfrm>
            <a:off x="6096000" y="533400"/>
            <a:ext cx="2285714" cy="2285714"/>
          </a:xfrm>
          <a:prstGeom prst="rect">
            <a:avLst/>
          </a:prstGeom>
          <a:noFill/>
        </p:spPr>
      </p:pic>
      <p:pic>
        <p:nvPicPr>
          <p:cNvPr id="10246" name="Picture 6" descr="C:\Users\Canon\AppData\Local\Microsoft\Windows\Temporary Internet Files\Content.IE5\RQXKQMAG\MCj00787900000[1].wmf"/>
          <p:cNvPicPr>
            <a:picLocks noChangeAspect="1" noChangeArrowheads="1"/>
          </p:cNvPicPr>
          <p:nvPr/>
        </p:nvPicPr>
        <p:blipFill>
          <a:blip r:embed="rId4"/>
          <a:srcRect/>
          <a:stretch>
            <a:fillRect/>
          </a:stretch>
        </p:blipFill>
        <p:spPr bwMode="auto">
          <a:xfrm>
            <a:off x="990600" y="4472609"/>
            <a:ext cx="2490349" cy="23853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From Me….</a:t>
            </a:r>
            <a:endParaRPr lang="en-US" dirty="0"/>
          </a:p>
        </p:txBody>
      </p:sp>
      <p:pic>
        <p:nvPicPr>
          <p:cNvPr id="12290" name="Picture 2" descr="C:\Users\Canon\AppData\Local\Microsoft\Windows\Temporary Internet Files\Content.IE5\81042MAK\MCj01965560000[1].wmf"/>
          <p:cNvPicPr>
            <a:picLocks noGrp="1" noChangeAspect="1" noChangeArrowheads="1"/>
          </p:cNvPicPr>
          <p:nvPr>
            <p:ph idx="1"/>
          </p:nvPr>
        </p:nvPicPr>
        <p:blipFill>
          <a:blip r:embed="rId3"/>
          <a:srcRect/>
          <a:stretch>
            <a:fillRect/>
          </a:stretch>
        </p:blipFill>
        <p:spPr bwMode="auto">
          <a:xfrm>
            <a:off x="3124200" y="3048000"/>
            <a:ext cx="3276600" cy="3373370"/>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5334000" y="1219200"/>
            <a:ext cx="2438400" cy="646331"/>
          </a:xfrm>
          <a:prstGeom prst="rect">
            <a:avLst/>
          </a:prstGeom>
          <a:noFill/>
        </p:spPr>
        <p:txBody>
          <a:bodyPr wrap="square" rtlCol="0">
            <a:spAutoFit/>
          </a:bodyPr>
          <a:lstStyle/>
          <a:p>
            <a:r>
              <a:rPr lang="en-US" dirty="0" smtClean="0"/>
              <a:t>Click the final thought icon below</a:t>
            </a:r>
            <a:endParaRPr lang="en-US" dirty="0"/>
          </a:p>
        </p:txBody>
      </p:sp>
      <p:graphicFrame>
        <p:nvGraphicFramePr>
          <p:cNvPr id="11" name="Object 10">
            <a:hlinkClick r:id="" action="ppaction://ole?verb=0"/>
          </p:cNvPr>
          <p:cNvGraphicFramePr>
            <a:graphicFrameLocks noChangeAspect="1"/>
          </p:cNvGraphicFramePr>
          <p:nvPr/>
        </p:nvGraphicFramePr>
        <p:xfrm>
          <a:off x="3200400" y="1981200"/>
          <a:ext cx="3148013" cy="685800"/>
        </p:xfrm>
        <a:graphic>
          <a:graphicData uri="http://schemas.openxmlformats.org/presentationml/2006/ole">
            <p:oleObj spid="_x0000_s1028" name="Package" showAsIcon="1" r:id="rId4" imgW="3148200" imgH="685440" progId="Package">
              <p:embed/>
            </p:oleObj>
          </a:graphicData>
        </a:graphic>
      </p:graphicFrame>
      <p:cxnSp>
        <p:nvCxnSpPr>
          <p:cNvPr id="13" name="Curved Connector 12"/>
          <p:cNvCxnSpPr/>
          <p:nvPr/>
        </p:nvCxnSpPr>
        <p:spPr>
          <a:xfrm rot="10800000" flipV="1">
            <a:off x="5105400" y="1677194"/>
            <a:ext cx="1753394" cy="53260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72400" cy="1371600"/>
          </a:xfrm>
        </p:spPr>
        <p:txBody>
          <a:bodyPr>
            <a:normAutofit/>
          </a:bodyPr>
          <a:lstStyle/>
          <a:p>
            <a:r>
              <a:rPr lang="en-US" dirty="0" smtClean="0"/>
              <a:t>Interviewee Information</a:t>
            </a:r>
            <a:endParaRPr lang="en-US" dirty="0"/>
          </a:p>
        </p:txBody>
      </p:sp>
      <p:sp>
        <p:nvSpPr>
          <p:cNvPr id="3" name="Content Placeholder 2"/>
          <p:cNvSpPr>
            <a:spLocks noGrp="1"/>
          </p:cNvSpPr>
          <p:nvPr>
            <p:ph idx="1"/>
          </p:nvPr>
        </p:nvSpPr>
        <p:spPr>
          <a:xfrm>
            <a:off x="1295400" y="2057400"/>
            <a:ext cx="7315200" cy="4068763"/>
          </a:xfrm>
        </p:spPr>
        <p:txBody>
          <a:bodyPr>
            <a:normAutofit fontScale="92500"/>
          </a:bodyPr>
          <a:lstStyle/>
          <a:p>
            <a:pPr lvl="1">
              <a:buNone/>
            </a:pPr>
            <a:r>
              <a:rPr lang="en-US" b="1" dirty="0" smtClean="0"/>
              <a:t>Name:</a:t>
            </a:r>
            <a:r>
              <a:rPr lang="en-US" dirty="0"/>
              <a:t> Katie </a:t>
            </a:r>
            <a:r>
              <a:rPr lang="en-US" dirty="0" smtClean="0"/>
              <a:t>Elakman</a:t>
            </a:r>
          </a:p>
          <a:p>
            <a:pPr lvl="1">
              <a:buNone/>
            </a:pPr>
            <a:r>
              <a:rPr lang="en-US" b="1" dirty="0" smtClean="0"/>
              <a:t>Job Title:  </a:t>
            </a:r>
            <a:r>
              <a:rPr lang="en-US" dirty="0" smtClean="0"/>
              <a:t>Media </a:t>
            </a:r>
            <a:r>
              <a:rPr lang="en-US" dirty="0"/>
              <a:t>Specialist, </a:t>
            </a:r>
            <a:endParaRPr lang="en-US" dirty="0" smtClean="0"/>
          </a:p>
          <a:p>
            <a:pPr lvl="1">
              <a:buNone/>
            </a:pPr>
            <a:r>
              <a:rPr lang="en-US" b="1" dirty="0" smtClean="0"/>
              <a:t>Education:</a:t>
            </a:r>
            <a:r>
              <a:rPr lang="en-US" dirty="0" smtClean="0"/>
              <a:t>  B.S</a:t>
            </a:r>
            <a:r>
              <a:rPr lang="en-US" dirty="0"/>
              <a:t>. in Education Middle Grades, Math/ Science, MED in Media, and a 6</a:t>
            </a:r>
            <a:r>
              <a:rPr lang="en-US" baseline="30000" dirty="0"/>
              <a:t>th</a:t>
            </a:r>
            <a:r>
              <a:rPr lang="en-US" dirty="0"/>
              <a:t> year degree in Administration. </a:t>
            </a:r>
            <a:endParaRPr lang="en-US" dirty="0" smtClean="0"/>
          </a:p>
          <a:p>
            <a:pPr lvl="1">
              <a:buNone/>
            </a:pPr>
            <a:r>
              <a:rPr lang="en-US" b="1" dirty="0" smtClean="0"/>
              <a:t>Job Description:  </a:t>
            </a:r>
            <a:r>
              <a:rPr lang="en-US" dirty="0" smtClean="0"/>
              <a:t>My </a:t>
            </a:r>
            <a:r>
              <a:rPr lang="en-US" dirty="0"/>
              <a:t>job at present is a Media Specialist and it entails management of a Media Center, ordering, updating, and troubleshooting both print and electronic materials.</a:t>
            </a:r>
            <a:r>
              <a:rPr lang="en-US" dirty="0" smtClean="0"/>
              <a:t> </a:t>
            </a:r>
            <a:endParaRPr lang="en-US" dirty="0"/>
          </a:p>
        </p:txBody>
      </p:sp>
      <p:pic>
        <p:nvPicPr>
          <p:cNvPr id="1026" name="Picture 2" descr="C:\Users\Canon\Documents\eastbrookweb\staff pics - Copy\house pics 150.jpg"/>
          <p:cNvPicPr>
            <a:picLocks noChangeAspect="1" noChangeArrowheads="1"/>
          </p:cNvPicPr>
          <p:nvPr/>
        </p:nvPicPr>
        <p:blipFill>
          <a:blip r:embed="rId2" cstate="print"/>
          <a:srcRect/>
          <a:stretch>
            <a:fillRect/>
          </a:stretch>
        </p:blipFill>
        <p:spPr bwMode="auto">
          <a:xfrm>
            <a:off x="7010400" y="381000"/>
            <a:ext cx="1600200"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Canon\AppData\Local\Microsoft\Windows\Temporary Internet Files\Content.IE5\RQXKQMAG\MPj04393560000[1].jpg"/>
          <p:cNvPicPr>
            <a:picLocks noChangeAspect="1" noChangeArrowheads="1"/>
          </p:cNvPicPr>
          <p:nvPr/>
        </p:nvPicPr>
        <p:blipFill>
          <a:blip r:embed="rId2" cstate="print"/>
          <a:srcRect/>
          <a:stretch>
            <a:fillRect/>
          </a:stretch>
        </p:blipFill>
        <p:spPr bwMode="auto">
          <a:xfrm>
            <a:off x="0" y="5105400"/>
            <a:ext cx="1752600" cy="1752600"/>
          </a:xfrm>
          <a:prstGeom prst="rect">
            <a:avLst/>
          </a:prstGeom>
          <a:noFill/>
        </p:spPr>
      </p:pic>
      <p:sp>
        <p:nvSpPr>
          <p:cNvPr id="2" name="Title 1"/>
          <p:cNvSpPr>
            <a:spLocks noGrp="1"/>
          </p:cNvSpPr>
          <p:nvPr>
            <p:ph type="title"/>
          </p:nvPr>
        </p:nvSpPr>
        <p:spPr>
          <a:xfrm>
            <a:off x="1219200" y="457200"/>
            <a:ext cx="5410200" cy="1219200"/>
          </a:xfrm>
        </p:spPr>
        <p:txBody>
          <a:bodyPr>
            <a:noAutofit/>
          </a:bodyPr>
          <a:lstStyle/>
          <a:p>
            <a:pPr algn="l"/>
            <a:r>
              <a:rPr lang="en-US" sz="2800" b="1" dirty="0" smtClean="0"/>
              <a:t>Question:</a:t>
            </a:r>
            <a:r>
              <a:rPr lang="en-US" sz="2800" dirty="0" smtClean="0"/>
              <a:t>  Being </a:t>
            </a:r>
            <a:r>
              <a:rPr lang="en-US" sz="2800" dirty="0"/>
              <a:t>a media specialist, do you feel that technology has been well integrated into the current school curriculum?</a:t>
            </a:r>
            <a:r>
              <a:rPr lang="en-US" sz="2800" dirty="0" smtClean="0"/>
              <a:t> </a:t>
            </a:r>
            <a:endParaRPr lang="en-US" sz="2800" dirty="0"/>
          </a:p>
        </p:txBody>
      </p:sp>
      <p:sp>
        <p:nvSpPr>
          <p:cNvPr id="3" name="Content Placeholder 2"/>
          <p:cNvSpPr>
            <a:spLocks noGrp="1"/>
          </p:cNvSpPr>
          <p:nvPr>
            <p:ph idx="1"/>
          </p:nvPr>
        </p:nvSpPr>
        <p:spPr>
          <a:xfrm>
            <a:off x="1295400" y="2514600"/>
            <a:ext cx="7162800" cy="3687763"/>
          </a:xfrm>
        </p:spPr>
        <p:txBody>
          <a:bodyPr>
            <a:normAutofit lnSpcReduction="10000"/>
          </a:bodyPr>
          <a:lstStyle/>
          <a:p>
            <a:pPr>
              <a:buNone/>
            </a:pPr>
            <a:r>
              <a:rPr lang="en-US" sz="2800" b="1" dirty="0" smtClean="0"/>
              <a:t>Answer:  </a:t>
            </a:r>
            <a:r>
              <a:rPr lang="en-US" sz="2800" dirty="0" smtClean="0"/>
              <a:t>I </a:t>
            </a:r>
            <a:r>
              <a:rPr lang="en-US" sz="2800" dirty="0"/>
              <a:t>believe technology is getting there, but in our particular case we are still waiting on some key components in order to really integrate it into </a:t>
            </a:r>
            <a:r>
              <a:rPr lang="en-US" sz="2800" dirty="0" smtClean="0"/>
              <a:t>our </a:t>
            </a:r>
            <a:r>
              <a:rPr lang="en-US" sz="2800" dirty="0"/>
              <a:t>curriculum. We have gotten laptops to all our teachers, and updated computers to all our classrooms, but A</a:t>
            </a:r>
            <a:r>
              <a:rPr lang="en-US" sz="2800" dirty="0" smtClean="0"/>
              <a:t>ctivboards </a:t>
            </a:r>
            <a:r>
              <a:rPr lang="en-US" sz="2800" dirty="0"/>
              <a:t>and projectors are still lacking. Our wiring both electrically and network wise is not in place at the moment.</a:t>
            </a:r>
            <a:r>
              <a:rPr lang="en-US" sz="2800" dirty="0" smtClean="0"/>
              <a:t> </a:t>
            </a:r>
            <a:endParaRPr lang="en-US" sz="2800" dirty="0"/>
          </a:p>
        </p:txBody>
      </p:sp>
      <p:pic>
        <p:nvPicPr>
          <p:cNvPr id="2050" name="Picture 2" descr="C:\Users\Canon\AppData\Local\Microsoft\Windows\Temporary Internet Files\Content.IE5\RQXKQMAG\MPj03163170000[1].jpg"/>
          <p:cNvPicPr>
            <a:picLocks noChangeAspect="1" noChangeArrowheads="1"/>
          </p:cNvPicPr>
          <p:nvPr/>
        </p:nvPicPr>
        <p:blipFill>
          <a:blip r:embed="rId3"/>
          <a:srcRect/>
          <a:stretch>
            <a:fillRect/>
          </a:stretch>
        </p:blipFill>
        <p:spPr bwMode="auto">
          <a:xfrm>
            <a:off x="6629399" y="228600"/>
            <a:ext cx="2489703" cy="1676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57200"/>
            <a:ext cx="5410200" cy="1600200"/>
          </a:xfrm>
        </p:spPr>
        <p:txBody>
          <a:bodyPr>
            <a:normAutofit fontScale="90000"/>
          </a:bodyPr>
          <a:lstStyle/>
          <a:p>
            <a:pPr algn="l"/>
            <a:r>
              <a:rPr lang="en-US" sz="3200" b="1" dirty="0" smtClean="0"/>
              <a:t>Question:</a:t>
            </a:r>
            <a:r>
              <a:rPr lang="en-US" sz="3200" dirty="0" smtClean="0"/>
              <a:t>  </a:t>
            </a:r>
            <a:r>
              <a:rPr lang="en-US" sz="3100" dirty="0" smtClean="0"/>
              <a:t>What would be your definition of technological literacy and do you think our students are being given enough opportunities to become technologically literate?</a:t>
            </a:r>
            <a:endParaRPr lang="en-US" sz="3100" dirty="0"/>
          </a:p>
        </p:txBody>
      </p:sp>
      <p:sp>
        <p:nvSpPr>
          <p:cNvPr id="3" name="Content Placeholder 2"/>
          <p:cNvSpPr>
            <a:spLocks noGrp="1"/>
          </p:cNvSpPr>
          <p:nvPr>
            <p:ph idx="1"/>
          </p:nvPr>
        </p:nvSpPr>
        <p:spPr>
          <a:xfrm>
            <a:off x="1295400" y="2971800"/>
            <a:ext cx="7543800" cy="3535363"/>
          </a:xfrm>
        </p:spPr>
        <p:txBody>
          <a:bodyPr>
            <a:normAutofit/>
          </a:bodyPr>
          <a:lstStyle/>
          <a:p>
            <a:pPr>
              <a:buNone/>
            </a:pPr>
            <a:r>
              <a:rPr lang="en-US" sz="2800" b="1" dirty="0" smtClean="0"/>
              <a:t>Answer:  </a:t>
            </a:r>
            <a:r>
              <a:rPr lang="en-US" sz="2800" dirty="0"/>
              <a:t> My definition of technological literacy would be the ability to operate as well as integrate technology to express your ideas. Our students at this point are not being given sufficient opportunities, due to our constraints.</a:t>
            </a:r>
          </a:p>
        </p:txBody>
      </p:sp>
      <p:pic>
        <p:nvPicPr>
          <p:cNvPr id="3074" name="Picture 2" descr="C:\Users\Canon\AppData\Local\Microsoft\Windows\Temporary Internet Files\Content.IE5\KKRSLCSQ\MPj03877740000[1].jpg"/>
          <p:cNvPicPr>
            <a:picLocks noChangeAspect="1" noChangeArrowheads="1"/>
          </p:cNvPicPr>
          <p:nvPr/>
        </p:nvPicPr>
        <p:blipFill>
          <a:blip r:embed="rId2"/>
          <a:srcRect/>
          <a:stretch>
            <a:fillRect/>
          </a:stretch>
        </p:blipFill>
        <p:spPr bwMode="auto">
          <a:xfrm>
            <a:off x="990600" y="304800"/>
            <a:ext cx="2286000" cy="1630680"/>
          </a:xfrm>
          <a:prstGeom prst="rect">
            <a:avLst/>
          </a:prstGeom>
          <a:noFill/>
        </p:spPr>
      </p:pic>
      <p:pic>
        <p:nvPicPr>
          <p:cNvPr id="3075" name="Picture 3" descr="C:\Users\Canon\AppData\Local\Microsoft\Windows\Temporary Internet Files\Content.IE5\RQXKQMAG\MCED00045_0000[1].wmf"/>
          <p:cNvPicPr>
            <a:picLocks noChangeAspect="1" noChangeArrowheads="1"/>
          </p:cNvPicPr>
          <p:nvPr/>
        </p:nvPicPr>
        <p:blipFill>
          <a:blip r:embed="rId3"/>
          <a:srcRect/>
          <a:stretch>
            <a:fillRect/>
          </a:stretch>
        </p:blipFill>
        <p:spPr bwMode="auto">
          <a:xfrm>
            <a:off x="7181698" y="5415077"/>
            <a:ext cx="1962302" cy="144292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04800"/>
            <a:ext cx="6495288" cy="1112838"/>
          </a:xfrm>
        </p:spPr>
        <p:txBody>
          <a:bodyPr>
            <a:noAutofit/>
          </a:bodyPr>
          <a:lstStyle/>
          <a:p>
            <a:pPr algn="l"/>
            <a:r>
              <a:rPr lang="en-US" sz="2800" b="1" dirty="0" smtClean="0"/>
              <a:t>Question:  </a:t>
            </a:r>
            <a:r>
              <a:rPr lang="en-US" sz="2800" dirty="0" smtClean="0"/>
              <a:t>Have you witnessed a technology integration that failed miserably?</a:t>
            </a:r>
            <a:endParaRPr lang="en-US" sz="2800" dirty="0"/>
          </a:p>
        </p:txBody>
      </p:sp>
      <p:sp>
        <p:nvSpPr>
          <p:cNvPr id="3" name="Content Placeholder 2"/>
          <p:cNvSpPr>
            <a:spLocks noGrp="1"/>
          </p:cNvSpPr>
          <p:nvPr>
            <p:ph idx="1"/>
          </p:nvPr>
        </p:nvSpPr>
        <p:spPr>
          <a:xfrm>
            <a:off x="1066800" y="1981200"/>
            <a:ext cx="5669280" cy="3276600"/>
          </a:xfrm>
        </p:spPr>
        <p:txBody>
          <a:bodyPr>
            <a:normAutofit/>
          </a:bodyPr>
          <a:lstStyle/>
          <a:p>
            <a:pPr>
              <a:buNone/>
            </a:pPr>
            <a:r>
              <a:rPr lang="en-US" sz="2800" b="1" dirty="0" smtClean="0"/>
              <a:t>Answer:  </a:t>
            </a:r>
            <a:r>
              <a:rPr lang="en-US" sz="2800" dirty="0" smtClean="0"/>
              <a:t>Yes</a:t>
            </a:r>
            <a:r>
              <a:rPr lang="en-US" sz="2800" dirty="0"/>
              <a:t>, mostly because of poor planning or equipment failure.</a:t>
            </a:r>
          </a:p>
        </p:txBody>
      </p:sp>
      <p:pic>
        <p:nvPicPr>
          <p:cNvPr id="4098" name="Picture 2" descr="C:\Users\Canon\AppData\Local\Microsoft\Windows\Temporary Internet Files\Content.IE5\WJ60RU8Y\MCj03964120000[1].wmf"/>
          <p:cNvPicPr>
            <a:picLocks noChangeAspect="1" noChangeArrowheads="1"/>
          </p:cNvPicPr>
          <p:nvPr/>
        </p:nvPicPr>
        <p:blipFill>
          <a:blip r:embed="rId2"/>
          <a:srcRect/>
          <a:stretch>
            <a:fillRect/>
          </a:stretch>
        </p:blipFill>
        <p:spPr bwMode="auto">
          <a:xfrm>
            <a:off x="990600" y="0"/>
            <a:ext cx="1434694" cy="1927555"/>
          </a:xfrm>
          <a:prstGeom prst="rect">
            <a:avLst/>
          </a:prstGeom>
          <a:noFill/>
        </p:spPr>
      </p:pic>
      <p:pic>
        <p:nvPicPr>
          <p:cNvPr id="4099" name="Picture 3" descr="C:\Users\Canon\AppData\Local\Microsoft\Windows\Temporary Internet Files\Content.IE5\81042MAK\MPj03414100000[1].jpg"/>
          <p:cNvPicPr>
            <a:picLocks noChangeAspect="1" noChangeArrowheads="1"/>
          </p:cNvPicPr>
          <p:nvPr/>
        </p:nvPicPr>
        <p:blipFill>
          <a:blip r:embed="rId3"/>
          <a:srcRect/>
          <a:stretch>
            <a:fillRect/>
          </a:stretch>
        </p:blipFill>
        <p:spPr bwMode="auto">
          <a:xfrm>
            <a:off x="6534912" y="3200400"/>
            <a:ext cx="2609088" cy="3657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Canon\AppData\Local\Microsoft\Windows\Temporary Internet Files\Content.IE5\81042MAK\MPj04331790000[1].jpg"/>
          <p:cNvPicPr>
            <a:picLocks noChangeAspect="1" noChangeArrowheads="1"/>
          </p:cNvPicPr>
          <p:nvPr/>
        </p:nvPicPr>
        <p:blipFill>
          <a:blip r:embed="rId2" cstate="print"/>
          <a:srcRect/>
          <a:stretch>
            <a:fillRect/>
          </a:stretch>
        </p:blipFill>
        <p:spPr bwMode="auto">
          <a:xfrm>
            <a:off x="990600" y="0"/>
            <a:ext cx="2639924" cy="1981200"/>
          </a:xfrm>
          <a:prstGeom prst="rect">
            <a:avLst/>
          </a:prstGeom>
          <a:noFill/>
        </p:spPr>
      </p:pic>
      <p:sp>
        <p:nvSpPr>
          <p:cNvPr id="2" name="Title 1"/>
          <p:cNvSpPr>
            <a:spLocks noGrp="1"/>
          </p:cNvSpPr>
          <p:nvPr>
            <p:ph type="title"/>
          </p:nvPr>
        </p:nvSpPr>
        <p:spPr>
          <a:xfrm>
            <a:off x="3182112" y="1371600"/>
            <a:ext cx="5961888" cy="1066800"/>
          </a:xfrm>
        </p:spPr>
        <p:txBody>
          <a:bodyPr>
            <a:normAutofit fontScale="90000"/>
          </a:bodyPr>
          <a:lstStyle/>
          <a:p>
            <a:pPr algn="l"/>
            <a:r>
              <a:rPr lang="en-US" sz="2800" b="1" dirty="0" smtClean="0"/>
              <a:t>Question: </a:t>
            </a:r>
            <a:r>
              <a:rPr lang="en-US" sz="2800" dirty="0" smtClean="0"/>
              <a:t> What technologies have been integrated that, in your opinion, have succeeded?</a:t>
            </a:r>
            <a:endParaRPr lang="en-US" sz="2800" dirty="0"/>
          </a:p>
        </p:txBody>
      </p:sp>
      <p:sp>
        <p:nvSpPr>
          <p:cNvPr id="3" name="Content Placeholder 2"/>
          <p:cNvSpPr>
            <a:spLocks noGrp="1"/>
          </p:cNvSpPr>
          <p:nvPr>
            <p:ph idx="1"/>
          </p:nvPr>
        </p:nvSpPr>
        <p:spPr>
          <a:xfrm>
            <a:off x="1371600" y="3276600"/>
            <a:ext cx="4800600" cy="3276600"/>
          </a:xfrm>
        </p:spPr>
        <p:txBody>
          <a:bodyPr>
            <a:normAutofit/>
          </a:bodyPr>
          <a:lstStyle/>
          <a:p>
            <a:pPr>
              <a:buNone/>
            </a:pPr>
            <a:r>
              <a:rPr lang="en-US" sz="2800" b="1" dirty="0" smtClean="0"/>
              <a:t>Answer:  </a:t>
            </a:r>
            <a:r>
              <a:rPr lang="en-US" sz="2800" dirty="0"/>
              <a:t> We have one science classroom that has integrated a portable </a:t>
            </a:r>
            <a:r>
              <a:rPr lang="en-US" sz="2800" dirty="0" smtClean="0"/>
              <a:t>Activboard which students use on </a:t>
            </a:r>
            <a:r>
              <a:rPr lang="en-US" sz="2800" dirty="0"/>
              <a:t>a daily </a:t>
            </a:r>
            <a:r>
              <a:rPr lang="en-US" sz="2800" dirty="0" smtClean="0"/>
              <a:t>basis.</a:t>
            </a:r>
          </a:p>
          <a:p>
            <a:pPr>
              <a:buNone/>
            </a:pPr>
            <a:r>
              <a:rPr lang="en-US" sz="1500" dirty="0" smtClean="0">
                <a:solidFill>
                  <a:schemeClr val="accent1"/>
                </a:solidFill>
              </a:rPr>
              <a:t>Note* Activboards have been placed in most of the </a:t>
            </a:r>
            <a:r>
              <a:rPr lang="en-US" sz="1500" dirty="0" smtClean="0">
                <a:solidFill>
                  <a:schemeClr val="accent1"/>
                </a:solidFill>
              </a:rPr>
              <a:t>classrooms </a:t>
            </a:r>
            <a:r>
              <a:rPr lang="en-US" sz="1500" dirty="0" smtClean="0">
                <a:solidFill>
                  <a:schemeClr val="accent1"/>
                </a:solidFill>
              </a:rPr>
              <a:t>in Whitfield County</a:t>
            </a:r>
            <a:endParaRPr lang="en-US" sz="1500" dirty="0">
              <a:solidFill>
                <a:schemeClr val="accent1"/>
              </a:solidFill>
            </a:endParaRPr>
          </a:p>
        </p:txBody>
      </p:sp>
      <p:pic>
        <p:nvPicPr>
          <p:cNvPr id="5122" name="Picture 2" descr="C:\Program Files (x86)\Microsoft Office\MEDIA\CAGCAT10\j0302953.jpg"/>
          <p:cNvPicPr>
            <a:picLocks noChangeAspect="1" noChangeArrowheads="1"/>
          </p:cNvPicPr>
          <p:nvPr/>
        </p:nvPicPr>
        <p:blipFill>
          <a:blip r:embed="rId3"/>
          <a:srcRect/>
          <a:stretch>
            <a:fillRect/>
          </a:stretch>
        </p:blipFill>
        <p:spPr bwMode="auto">
          <a:xfrm>
            <a:off x="6534912" y="3200400"/>
            <a:ext cx="2609088" cy="3657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Canon\AppData\Local\Microsoft\Windows\Temporary Internet Files\Content.IE5\RQXKQMAG\MPj04229660000[1].jpg"/>
          <p:cNvPicPr>
            <a:picLocks noChangeAspect="1" noChangeArrowheads="1"/>
          </p:cNvPicPr>
          <p:nvPr/>
        </p:nvPicPr>
        <p:blipFill>
          <a:blip r:embed="rId2" cstate="print"/>
          <a:srcRect/>
          <a:stretch>
            <a:fillRect/>
          </a:stretch>
        </p:blipFill>
        <p:spPr bwMode="auto">
          <a:xfrm>
            <a:off x="6400800" y="0"/>
            <a:ext cx="2743200" cy="2590800"/>
          </a:xfrm>
          <a:prstGeom prst="rect">
            <a:avLst/>
          </a:prstGeom>
          <a:noFill/>
        </p:spPr>
      </p:pic>
      <p:sp>
        <p:nvSpPr>
          <p:cNvPr id="2" name="Title 1"/>
          <p:cNvSpPr>
            <a:spLocks noGrp="1"/>
          </p:cNvSpPr>
          <p:nvPr>
            <p:ph type="title"/>
          </p:nvPr>
        </p:nvSpPr>
        <p:spPr>
          <a:xfrm>
            <a:off x="1435608" y="274638"/>
            <a:ext cx="4888992" cy="2011362"/>
          </a:xfrm>
        </p:spPr>
        <p:txBody>
          <a:bodyPr>
            <a:noAutofit/>
          </a:bodyPr>
          <a:lstStyle/>
          <a:p>
            <a:pPr algn="l"/>
            <a:r>
              <a:rPr lang="en-US" sz="2500" b="1" dirty="0" smtClean="0"/>
              <a:t>Question:</a:t>
            </a:r>
            <a:r>
              <a:rPr lang="en-US" sz="2500" dirty="0" smtClean="0"/>
              <a:t>  What do you think is the biggest stumbling block in the way of technology integration? (hardware, training?)</a:t>
            </a:r>
            <a:endParaRPr lang="en-US" sz="2500" dirty="0"/>
          </a:p>
        </p:txBody>
      </p:sp>
      <p:sp>
        <p:nvSpPr>
          <p:cNvPr id="3" name="Content Placeholder 2"/>
          <p:cNvSpPr>
            <a:spLocks noGrp="1"/>
          </p:cNvSpPr>
          <p:nvPr>
            <p:ph idx="1"/>
          </p:nvPr>
        </p:nvSpPr>
        <p:spPr>
          <a:xfrm>
            <a:off x="1219200" y="2514600"/>
            <a:ext cx="7086600" cy="2286000"/>
          </a:xfrm>
        </p:spPr>
        <p:txBody>
          <a:bodyPr/>
          <a:lstStyle/>
          <a:p>
            <a:pPr>
              <a:buNone/>
            </a:pPr>
            <a:r>
              <a:rPr lang="en-US" sz="2800" dirty="0"/>
              <a:t> </a:t>
            </a:r>
            <a:r>
              <a:rPr lang="en-US" sz="2800" b="1" dirty="0" smtClean="0"/>
              <a:t>Answer:  </a:t>
            </a:r>
            <a:r>
              <a:rPr lang="en-US" sz="2800" dirty="0" smtClean="0"/>
              <a:t>Getting </a:t>
            </a:r>
            <a:r>
              <a:rPr lang="en-US" sz="2800" dirty="0"/>
              <a:t>the hardware itself is not an </a:t>
            </a:r>
            <a:r>
              <a:rPr lang="en-US" sz="2800" dirty="0" smtClean="0"/>
              <a:t>issue; </a:t>
            </a:r>
            <a:r>
              <a:rPr lang="en-US" sz="2800" dirty="0"/>
              <a:t>our wiring and infrastructure is at the moment. Once we get it in the hands of our teachers I think they will train each other.</a:t>
            </a:r>
          </a:p>
        </p:txBody>
      </p:sp>
      <p:pic>
        <p:nvPicPr>
          <p:cNvPr id="6146" name="Picture 2" descr="C:\Users\Canon\AppData\Local\Microsoft\Windows\Temporary Internet Files\Content.IE5\KKRSLCSQ\MCj02978870000[1].wmf"/>
          <p:cNvPicPr>
            <a:picLocks noChangeAspect="1" noChangeArrowheads="1"/>
          </p:cNvPicPr>
          <p:nvPr/>
        </p:nvPicPr>
        <p:blipFill>
          <a:blip r:embed="rId3"/>
          <a:srcRect/>
          <a:stretch>
            <a:fillRect/>
          </a:stretch>
        </p:blipFill>
        <p:spPr bwMode="auto">
          <a:xfrm>
            <a:off x="3733800" y="5410200"/>
            <a:ext cx="1789481" cy="1170432"/>
          </a:xfrm>
          <a:prstGeom prst="rect">
            <a:avLst/>
          </a:prstGeom>
          <a:noFill/>
        </p:spPr>
      </p:pic>
      <p:pic>
        <p:nvPicPr>
          <p:cNvPr id="6147" name="Picture 3" descr="C:\Users\Canon\AppData\Local\Microsoft\Windows\Temporary Internet Files\Content.IE5\81042MAK\MCj02408550000[1].wmf"/>
          <p:cNvPicPr>
            <a:picLocks noChangeAspect="1" noChangeArrowheads="1"/>
          </p:cNvPicPr>
          <p:nvPr/>
        </p:nvPicPr>
        <p:blipFill>
          <a:blip r:embed="rId4"/>
          <a:srcRect/>
          <a:stretch>
            <a:fillRect/>
          </a:stretch>
        </p:blipFill>
        <p:spPr bwMode="auto">
          <a:xfrm>
            <a:off x="1828800" y="4648200"/>
            <a:ext cx="1488643" cy="18379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Canon\AppData\Local\Microsoft\Windows\Temporary Internet Files\Content.IE5\81042MAK\MCj04396000000[1].png"/>
          <p:cNvPicPr>
            <a:picLocks noChangeAspect="1" noChangeArrowheads="1"/>
          </p:cNvPicPr>
          <p:nvPr/>
        </p:nvPicPr>
        <p:blipFill>
          <a:blip r:embed="rId2"/>
          <a:srcRect/>
          <a:stretch>
            <a:fillRect/>
          </a:stretch>
        </p:blipFill>
        <p:spPr bwMode="auto">
          <a:xfrm>
            <a:off x="533400" y="4724400"/>
            <a:ext cx="3741048" cy="2133600"/>
          </a:xfrm>
          <a:prstGeom prst="rect">
            <a:avLst/>
          </a:prstGeom>
          <a:noFill/>
        </p:spPr>
      </p:pic>
      <p:sp>
        <p:nvSpPr>
          <p:cNvPr id="2" name="Title 1"/>
          <p:cNvSpPr>
            <a:spLocks noGrp="1"/>
          </p:cNvSpPr>
          <p:nvPr>
            <p:ph type="title"/>
          </p:nvPr>
        </p:nvSpPr>
        <p:spPr>
          <a:xfrm>
            <a:off x="1066800" y="76200"/>
            <a:ext cx="6419088" cy="884238"/>
          </a:xfrm>
        </p:spPr>
        <p:txBody>
          <a:bodyPr>
            <a:normAutofit fontScale="90000"/>
          </a:bodyPr>
          <a:lstStyle/>
          <a:p>
            <a:pPr algn="l"/>
            <a:r>
              <a:rPr lang="en-US" sz="2800" b="1" dirty="0" smtClean="0"/>
              <a:t>Question:  </a:t>
            </a:r>
            <a:r>
              <a:rPr lang="en-US" sz="2800" dirty="0" smtClean="0"/>
              <a:t>How does your school/school system go about adopting new technology?</a:t>
            </a:r>
            <a:endParaRPr lang="en-US" sz="2800" dirty="0"/>
          </a:p>
        </p:txBody>
      </p:sp>
      <p:sp>
        <p:nvSpPr>
          <p:cNvPr id="3" name="Content Placeholder 2"/>
          <p:cNvSpPr>
            <a:spLocks noGrp="1"/>
          </p:cNvSpPr>
          <p:nvPr>
            <p:ph idx="1"/>
          </p:nvPr>
        </p:nvSpPr>
        <p:spPr>
          <a:xfrm>
            <a:off x="1981200" y="1600200"/>
            <a:ext cx="7086600" cy="3763963"/>
          </a:xfrm>
        </p:spPr>
        <p:txBody>
          <a:bodyPr>
            <a:normAutofit/>
          </a:bodyPr>
          <a:lstStyle/>
          <a:p>
            <a:pPr>
              <a:buNone/>
            </a:pPr>
            <a:r>
              <a:rPr lang="en-US" b="1" dirty="0"/>
              <a:t> </a:t>
            </a:r>
            <a:r>
              <a:rPr lang="en-US" b="1" dirty="0" smtClean="0"/>
              <a:t>Answer</a:t>
            </a:r>
            <a:r>
              <a:rPr lang="en-US" dirty="0" smtClean="0"/>
              <a:t>:  </a:t>
            </a:r>
            <a:r>
              <a:rPr lang="en-US" sz="2800" dirty="0" smtClean="0"/>
              <a:t>Small </a:t>
            </a:r>
            <a:r>
              <a:rPr lang="en-US" sz="2800" dirty="0"/>
              <a:t>purchases (made from local funds) are done </a:t>
            </a:r>
            <a:r>
              <a:rPr lang="en-US" sz="2800" dirty="0" smtClean="0"/>
              <a:t>through </a:t>
            </a:r>
            <a:r>
              <a:rPr lang="en-US" sz="2800" dirty="0"/>
              <a:t>individual schools with guidelines as to brands they can purchase dictated from the technology department. Large purchases are done thru the technology department. </a:t>
            </a:r>
            <a:r>
              <a:rPr lang="en-US" sz="2800" b="1" dirty="0"/>
              <a:t>The technology department determines appropriate upgrades and brands.</a:t>
            </a:r>
          </a:p>
        </p:txBody>
      </p:sp>
      <p:pic>
        <p:nvPicPr>
          <p:cNvPr id="7172" name="Picture 4" descr="C:\Users\Canon\AppData\Local\Microsoft\Windows\Temporary Internet Files\Content.IE5\KKRSLCSQ\MCj04260920000[1].wmf"/>
          <p:cNvPicPr>
            <a:picLocks noChangeAspect="1" noChangeArrowheads="1"/>
          </p:cNvPicPr>
          <p:nvPr/>
        </p:nvPicPr>
        <p:blipFill>
          <a:blip r:embed="rId3"/>
          <a:srcRect/>
          <a:stretch>
            <a:fillRect/>
          </a:stretch>
        </p:blipFill>
        <p:spPr bwMode="auto">
          <a:xfrm>
            <a:off x="7086600" y="0"/>
            <a:ext cx="1841500" cy="16319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Canon\AppData\Local\Microsoft\Windows\Temporary Internet Files\Content.IE5\RQXKQMAG\MPj04331820000[1].jpg"/>
          <p:cNvPicPr>
            <a:picLocks noChangeAspect="1" noChangeArrowheads="1"/>
          </p:cNvPicPr>
          <p:nvPr/>
        </p:nvPicPr>
        <p:blipFill>
          <a:blip r:embed="rId2" cstate="print"/>
          <a:srcRect/>
          <a:stretch>
            <a:fillRect/>
          </a:stretch>
        </p:blipFill>
        <p:spPr bwMode="auto">
          <a:xfrm>
            <a:off x="1143000" y="457200"/>
            <a:ext cx="2590800" cy="1676400"/>
          </a:xfrm>
          <a:prstGeom prst="rect">
            <a:avLst/>
          </a:prstGeom>
          <a:noFill/>
        </p:spPr>
      </p:pic>
      <p:pic>
        <p:nvPicPr>
          <p:cNvPr id="4" name="Picture 2" descr="C:\Users\Canon\AppData\Local\Microsoft\Windows\Temporary Internet Files\Content.IE5\KKRSLCSQ\MPj04389060000[1].jpg"/>
          <p:cNvPicPr>
            <a:picLocks noChangeAspect="1" noChangeArrowheads="1"/>
          </p:cNvPicPr>
          <p:nvPr/>
        </p:nvPicPr>
        <p:blipFill>
          <a:blip r:embed="rId3" cstate="print"/>
          <a:srcRect/>
          <a:stretch>
            <a:fillRect/>
          </a:stretch>
        </p:blipFill>
        <p:spPr bwMode="auto">
          <a:xfrm>
            <a:off x="990600" y="4343400"/>
            <a:ext cx="3771900" cy="2514600"/>
          </a:xfrm>
          <a:prstGeom prst="rect">
            <a:avLst/>
          </a:prstGeom>
          <a:noFill/>
        </p:spPr>
      </p:pic>
      <p:sp>
        <p:nvSpPr>
          <p:cNvPr id="2" name="Title 1"/>
          <p:cNvSpPr>
            <a:spLocks noGrp="1"/>
          </p:cNvSpPr>
          <p:nvPr>
            <p:ph type="title"/>
          </p:nvPr>
        </p:nvSpPr>
        <p:spPr/>
        <p:txBody>
          <a:bodyPr>
            <a:normAutofit/>
          </a:bodyPr>
          <a:lstStyle/>
          <a:p>
            <a:pPr algn="l"/>
            <a:r>
              <a:rPr lang="en-US" sz="2800" b="1" dirty="0" smtClean="0"/>
              <a:t>Question:</a:t>
            </a:r>
            <a:r>
              <a:rPr lang="en-US" sz="2800" dirty="0" smtClean="0"/>
              <a:t>  What new technologies do you think we will see advocated in the future?</a:t>
            </a:r>
            <a:endParaRPr lang="en-US" sz="2800" dirty="0"/>
          </a:p>
        </p:txBody>
      </p:sp>
      <p:sp>
        <p:nvSpPr>
          <p:cNvPr id="3" name="Content Placeholder 2"/>
          <p:cNvSpPr>
            <a:spLocks noGrp="1"/>
          </p:cNvSpPr>
          <p:nvPr>
            <p:ph idx="1"/>
          </p:nvPr>
        </p:nvSpPr>
        <p:spPr>
          <a:xfrm>
            <a:off x="1219200" y="2133600"/>
            <a:ext cx="7162800" cy="1981200"/>
          </a:xfrm>
        </p:spPr>
        <p:txBody>
          <a:bodyPr>
            <a:normAutofit/>
          </a:bodyPr>
          <a:lstStyle/>
          <a:p>
            <a:pPr>
              <a:buNone/>
            </a:pPr>
            <a:r>
              <a:rPr lang="en-US" dirty="0"/>
              <a:t> </a:t>
            </a:r>
            <a:r>
              <a:rPr lang="en-US" sz="2800" b="1" dirty="0" smtClean="0"/>
              <a:t>Answer:</a:t>
            </a:r>
            <a:r>
              <a:rPr lang="en-US" sz="2800" dirty="0" smtClean="0"/>
              <a:t>  New </a:t>
            </a:r>
            <a:r>
              <a:rPr lang="en-US" sz="2800" dirty="0"/>
              <a:t>version of windows operating system, new versions of Microsoft </a:t>
            </a:r>
            <a:r>
              <a:rPr lang="en-US" sz="2800" dirty="0" smtClean="0"/>
              <a:t>Office</a:t>
            </a:r>
            <a:r>
              <a:rPr lang="en-US" sz="2800" dirty="0"/>
              <a:t>, podcasts, </a:t>
            </a:r>
            <a:r>
              <a:rPr lang="en-US" sz="2800" dirty="0" smtClean="0"/>
              <a:t>and the use </a:t>
            </a:r>
            <a:r>
              <a:rPr lang="en-US" sz="2800" dirty="0"/>
              <a:t>of handheld portable computers</a:t>
            </a:r>
            <a:r>
              <a:rPr lang="en-US" sz="2800" dirty="0" smtClean="0"/>
              <a:t>.</a:t>
            </a:r>
          </a:p>
          <a:p>
            <a:pPr>
              <a:buNone/>
            </a:pPr>
            <a:endParaRPr lang="en-US" sz="2800" dirty="0" smtClean="0"/>
          </a:p>
        </p:txBody>
      </p:sp>
      <p:sp>
        <p:nvSpPr>
          <p:cNvPr id="5" name="TextBox 4"/>
          <p:cNvSpPr txBox="1"/>
          <p:nvPr/>
        </p:nvSpPr>
        <p:spPr>
          <a:xfrm>
            <a:off x="4953000" y="4800600"/>
            <a:ext cx="4191000" cy="1200329"/>
          </a:xfrm>
          <a:prstGeom prst="rect">
            <a:avLst/>
          </a:prstGeom>
          <a:noFill/>
        </p:spPr>
        <p:txBody>
          <a:bodyPr wrap="square" rtlCol="0">
            <a:spAutoFit/>
          </a:bodyPr>
          <a:lstStyle/>
          <a:p>
            <a:pPr>
              <a:buNone/>
            </a:pPr>
            <a:r>
              <a:rPr lang="en-US" dirty="0" smtClean="0">
                <a:solidFill>
                  <a:schemeClr val="accent1"/>
                </a:solidFill>
              </a:rPr>
              <a:t>Note*  I agree, I think students will have the equivalent of Blackberries for use in every class.  I also think this will replace the idea of a laptop for every student.</a:t>
            </a:r>
            <a:endParaRPr lang="en-US" dirty="0">
              <a:solidFill>
                <a:schemeClr val="accent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480</TotalTime>
  <Words>298</Words>
  <Application>Microsoft Office PowerPoint</Application>
  <PresentationFormat>On-screen Show (4:3)</PresentationFormat>
  <Paragraphs>29</Paragraphs>
  <Slides>12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Solstice</vt:lpstr>
      <vt:lpstr>Package</vt:lpstr>
      <vt:lpstr>MEDT 8461:   Project 1 - Interview</vt:lpstr>
      <vt:lpstr>Interviewee Information</vt:lpstr>
      <vt:lpstr>Question:  Being a media specialist, do you feel that technology has been well integrated into the current school curriculum? </vt:lpstr>
      <vt:lpstr>Question:  What would be your definition of technological literacy and do you think our students are being given enough opportunities to become technologically literate?</vt:lpstr>
      <vt:lpstr>Question:  Have you witnessed a technology integration that failed miserably?</vt:lpstr>
      <vt:lpstr>Question:  What technologies have been integrated that, in your opinion, have succeeded?</vt:lpstr>
      <vt:lpstr>Question:  What do you think is the biggest stumbling block in the way of technology integration? (hardware, training?)</vt:lpstr>
      <vt:lpstr>Question:  How does your school/school system go about adopting new technology?</vt:lpstr>
      <vt:lpstr>Question:  What new technologies do you think we will see advocated in the future?</vt:lpstr>
      <vt:lpstr>Question:  If you were king/queen,  what would you like to see in school classrooms?</vt:lpstr>
      <vt:lpstr>Question:  In your opinion is the Internet something to be shielded from or used more often?</vt:lpstr>
      <vt:lpstr>Thoughts From Me….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MEDT 8461:   Project 1 - Interview</dc:title>
  <dc:creator>Canon</dc:creator>
  <cp:lastModifiedBy>Canon</cp:lastModifiedBy>
  <cp:revision>42</cp:revision>
  <dcterms:created xsi:type="dcterms:W3CDTF">2009-01-27T23:31:08Z</dcterms:created>
  <dcterms:modified xsi:type="dcterms:W3CDTF">2009-03-28T02:13:53Z</dcterms:modified>
</cp:coreProperties>
</file>